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  <p:sldMasterId id="2147483694" r:id="rId2"/>
  </p:sldMasterIdLst>
  <p:notesMasterIdLst>
    <p:notesMasterId r:id="rId60"/>
  </p:notesMasterIdLst>
  <p:sldIdLst>
    <p:sldId id="256" r:id="rId3"/>
    <p:sldId id="333" r:id="rId4"/>
    <p:sldId id="334" r:id="rId5"/>
    <p:sldId id="335" r:id="rId6"/>
    <p:sldId id="327" r:id="rId7"/>
    <p:sldId id="328" r:id="rId8"/>
    <p:sldId id="329" r:id="rId9"/>
    <p:sldId id="330" r:id="rId10"/>
    <p:sldId id="331" r:id="rId11"/>
    <p:sldId id="279" r:id="rId12"/>
    <p:sldId id="317" r:id="rId13"/>
    <p:sldId id="337" r:id="rId14"/>
    <p:sldId id="307" r:id="rId15"/>
    <p:sldId id="257" r:id="rId16"/>
    <p:sldId id="275" r:id="rId17"/>
    <p:sldId id="261" r:id="rId18"/>
    <p:sldId id="266" r:id="rId19"/>
    <p:sldId id="267" r:id="rId20"/>
    <p:sldId id="263" r:id="rId21"/>
    <p:sldId id="278" r:id="rId22"/>
    <p:sldId id="262" r:id="rId23"/>
    <p:sldId id="285" r:id="rId24"/>
    <p:sldId id="308" r:id="rId25"/>
    <p:sldId id="332" r:id="rId26"/>
    <p:sldId id="311" r:id="rId27"/>
    <p:sldId id="274" r:id="rId28"/>
    <p:sldId id="273" r:id="rId29"/>
    <p:sldId id="258" r:id="rId30"/>
    <p:sldId id="336" r:id="rId31"/>
    <p:sldId id="314" r:id="rId32"/>
    <p:sldId id="264" r:id="rId33"/>
    <p:sldId id="260" r:id="rId34"/>
    <p:sldId id="321" r:id="rId35"/>
    <p:sldId id="320" r:id="rId36"/>
    <p:sldId id="339" r:id="rId37"/>
    <p:sldId id="323" r:id="rId38"/>
    <p:sldId id="322" r:id="rId39"/>
    <p:sldId id="318" r:id="rId40"/>
    <p:sldId id="319" r:id="rId41"/>
    <p:sldId id="312" r:id="rId42"/>
    <p:sldId id="309" r:id="rId43"/>
    <p:sldId id="283" r:id="rId44"/>
    <p:sldId id="287" r:id="rId45"/>
    <p:sldId id="338" r:id="rId46"/>
    <p:sldId id="310" r:id="rId47"/>
    <p:sldId id="281" r:id="rId48"/>
    <p:sldId id="282" r:id="rId49"/>
    <p:sldId id="313" r:id="rId50"/>
    <p:sldId id="300" r:id="rId51"/>
    <p:sldId id="299" r:id="rId52"/>
    <p:sldId id="315" r:id="rId53"/>
    <p:sldId id="316" r:id="rId54"/>
    <p:sldId id="292" r:id="rId55"/>
    <p:sldId id="296" r:id="rId56"/>
    <p:sldId id="297" r:id="rId57"/>
    <p:sldId id="295" r:id="rId58"/>
    <p:sldId id="305" r:id="rId59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y Mallon" initials="AM" lastIdx="1" clrIdx="0">
    <p:extLst>
      <p:ext uri="{19B8F6BF-5375-455C-9EA6-DF929625EA0E}">
        <p15:presenceInfo xmlns:p15="http://schemas.microsoft.com/office/powerpoint/2012/main" userId="8ed075f77b608d9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3" autoAdjust="0"/>
    <p:restoredTop sz="87274" autoAdjust="0"/>
  </p:normalViewPr>
  <p:slideViewPr>
    <p:cSldViewPr snapToGrid="0">
      <p:cViewPr varScale="1">
        <p:scale>
          <a:sx n="143" d="100"/>
          <a:sy n="143" d="100"/>
        </p:scale>
        <p:origin x="2454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E0FFF-74F6-4FB2-9545-62E934CFAD9C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A04C5-9DE5-4446-B695-AEC521FFA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41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75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DBAs and Developers</a:t>
            </a:r>
            <a:r>
              <a:rPr lang="en-US" baseline="0" dirty="0"/>
              <a:t> use Windows, too. We’re not going to pigeonhole ourselves by just looking at database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6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POP</a:t>
            </a:r>
            <a:r>
              <a:rPr lang="en-US" baseline="0" dirty="0"/>
              <a:t> QUIZ…  One at a time, who knows what these do?</a:t>
            </a:r>
            <a:endParaRPr lang="en-US" dirty="0"/>
          </a:p>
          <a:p>
            <a:r>
              <a:rPr lang="en-US" dirty="0"/>
              <a:t>Some keyboard shortcuts that have been blogged</a:t>
            </a:r>
            <a:r>
              <a:rPr lang="en-US" baseline="0" dirty="0"/>
              <a:t> to death. There are plenty of details out there about these—I’m not going to detail all of these.</a:t>
            </a:r>
          </a:p>
          <a:p>
            <a:r>
              <a:rPr lang="en-US" baseline="0" dirty="0"/>
              <a:t>But…before I go on, does anyone have any 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81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talk about</a:t>
            </a:r>
            <a:r>
              <a:rPr lang="en-US" baseline="0" dirty="0"/>
              <a:t> some of the shortcuts that you might not know about. They’re the ones that when I saw them the first time, I thought “damn, that’s cool.”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11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often have you pasted </a:t>
            </a:r>
            <a:r>
              <a:rPr lang="en-US" baseline="0" dirty="0" err="1"/>
              <a:t>pasted</a:t>
            </a:r>
            <a:r>
              <a:rPr lang="en-US" baseline="0" dirty="0"/>
              <a:t> something, and the clipboard had something completely different than you thought?</a:t>
            </a:r>
          </a:p>
          <a:p>
            <a:r>
              <a:rPr lang="en-US" baseline="0" dirty="0"/>
              <a:t>“OOPS. When did I copy something else to my clipboard?”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97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80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the stuff in the quotes</a:t>
            </a:r>
            <a:r>
              <a:rPr lang="en-US" baseline="0" dirty="0"/>
              <a:t> isn’t red!!</a:t>
            </a:r>
          </a:p>
          <a:p>
            <a:r>
              <a:rPr lang="en-US" baseline="0" dirty="0"/>
              <a:t>Especially great for multi-tenant hosting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64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57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94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33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great for attribution of code that you grabbed from the </a:t>
            </a:r>
            <a:r>
              <a:rPr lang="en-US" dirty="0" err="1"/>
              <a:t>interwebz</a:t>
            </a:r>
            <a:endParaRPr lang="en-US" dirty="0"/>
          </a:p>
          <a:p>
            <a:r>
              <a:rPr lang="en-US" dirty="0"/>
              <a:t>Also</a:t>
            </a:r>
            <a:r>
              <a:rPr lang="en-US" baseline="0" dirty="0"/>
              <a:t> great for pointing at a wiki or internal documentation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99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763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difference</a:t>
            </a:r>
            <a:r>
              <a:rPr lang="en-US" baseline="0" dirty="0"/>
              <a:t> between Chrome &amp; SSMS is that dragging a tab OUT will create another full window of Chrome, complete with menu bars, etc.  </a:t>
            </a:r>
            <a:br>
              <a:rPr lang="en-US" baseline="0" dirty="0"/>
            </a:br>
            <a:r>
              <a:rPr lang="en-US" baseline="0" dirty="0"/>
              <a:t>In SSMS, your tab literally floats outside the existing SSMS. Both your “main” SSMS and your floating tab are in focus 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87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87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066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36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HUGE for DBAs</a:t>
            </a:r>
            <a:r>
              <a:rPr lang="en-US" baseline="0" dirty="0"/>
              <a:t> who are debugging permissions issues.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29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You’ll see most presenters using this, but I love it anytime I’m working on my teeny tiny 13” laptop</a:t>
            </a:r>
            <a:r>
              <a:rPr lang="en-US" baseline="0" dirty="0"/>
              <a:t> screen.</a:t>
            </a:r>
          </a:p>
          <a:p>
            <a:r>
              <a:rPr lang="en-US" baseline="0" dirty="0"/>
              <a:t>NOTE: This won’t affect tabs already open. You’ll need to open a new tab.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68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Setting</a:t>
            </a:r>
            <a:r>
              <a:rPr lang="en-US" baseline="0" dirty="0"/>
              <a:t> is available for both “Results to Grid” and “Results to Text” … With “Results to Text” it will appear on your Results tab. With “Results to Grid” it will appear on the Messages tab.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38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what it looks like every time I quit SSMS.  About once per year, I actually want to save something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451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to SQL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807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OK… so… WHY</a:t>
            </a:r>
            <a:r>
              <a:rPr lang="en-US" baseline="0" dirty="0"/>
              <a:t> would you want to do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40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 spend my time doing – Both work…..and at 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9899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all fun and games</a:t>
            </a:r>
            <a:r>
              <a:rPr lang="en-US" baseline="0" dirty="0"/>
              <a:t> until someone tries to DELETE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560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all installed SQL Server services, plus startup</a:t>
            </a:r>
            <a:r>
              <a:rPr lang="en-US" baseline="0" dirty="0"/>
              <a:t> time. </a:t>
            </a:r>
          </a:p>
          <a:p>
            <a:r>
              <a:rPr lang="en-US" baseline="0" dirty="0"/>
              <a:t>Will include SSIS, SSAS, SSRS, Full-Text search, </a:t>
            </a:r>
            <a:r>
              <a:rPr lang="en-US" baseline="0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641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44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176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650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“God Mode”</a:t>
            </a:r>
          </a:p>
          <a:p>
            <a:r>
              <a:rPr lang="en-US" dirty="0"/>
              <a:t>Somehow,</a:t>
            </a:r>
            <a:r>
              <a:rPr lang="en-US" baseline="0" dirty="0"/>
              <a:t> I missed that this has been a feature since Windows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514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825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you can run SSMS as</a:t>
            </a:r>
            <a:r>
              <a:rPr lang="en-US" baseline="0" dirty="0"/>
              <a:t> a different user, and use trusted authentication.  Multiple domain accounts? Multiple domains?</a:t>
            </a:r>
            <a:br>
              <a:rPr lang="en-US" baseline="0" dirty="0"/>
            </a:br>
            <a:r>
              <a:rPr lang="en-US" baseline="0" dirty="0"/>
              <a:t>I have two domain accounts at work: “</a:t>
            </a:r>
            <a:r>
              <a:rPr lang="en-US" baseline="0" dirty="0" err="1"/>
              <a:t>amallon</a:t>
            </a:r>
            <a:r>
              <a:rPr lang="en-US" baseline="0" dirty="0"/>
              <a:t>” and “</a:t>
            </a:r>
            <a:r>
              <a:rPr lang="en-US" baseline="0" dirty="0" err="1"/>
              <a:t>amallon.admin</a:t>
            </a:r>
            <a:r>
              <a:rPr lang="en-US" baseline="0" dirty="0"/>
              <a:t>”. </a:t>
            </a:r>
          </a:p>
          <a:p>
            <a:endParaRPr lang="en-US" baseline="0" dirty="0"/>
          </a:p>
          <a:p>
            <a:r>
              <a:rPr lang="en-US" baseline="0" dirty="0"/>
              <a:t>This is also a great example of how consistent Microsoft is in the UI design. Where’s Allan Hirt?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148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Allows you to interact with another machine from the PowerShell prompt on your machine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831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1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2765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893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will be a bunch</a:t>
            </a:r>
            <a:r>
              <a:rPr lang="en-US" baseline="0" dirty="0"/>
              <a:t> of stuff in the output.  Look for “</a:t>
            </a:r>
            <a:r>
              <a:rPr lang="en-US" baseline="0" dirty="0" err="1"/>
              <a:t>SeLockMemoryPrivilege</a:t>
            </a:r>
            <a:r>
              <a:rPr lang="en-US" baseline="0" dirty="0"/>
              <a:t>” … if it’s not there, that means it’s not enabled.</a:t>
            </a:r>
          </a:p>
          <a:p>
            <a:r>
              <a:rPr lang="en-US" baseline="0" dirty="0"/>
              <a:t>You can also check for “</a:t>
            </a:r>
            <a:r>
              <a:rPr lang="en-US" baseline="0" dirty="0" err="1"/>
              <a:t>SeManageVolumePrivilege</a:t>
            </a:r>
            <a:r>
              <a:rPr lang="en-US" baseline="0" dirty="0"/>
              <a:t>” – “Manage Volume Maintenance Tasks” – The permission necessary for Instant File Initialization (IFI)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342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want to do this before planned maintenance,</a:t>
            </a:r>
            <a:r>
              <a:rPr lang="en-US" baseline="0" dirty="0"/>
              <a:t> rather than killing sessions</a:t>
            </a:r>
          </a:p>
          <a:p>
            <a:r>
              <a:rPr lang="en-US" baseline="0" dirty="0"/>
              <a:t>Useful during an emergency, too…letting user connections bleed 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800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me something!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61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08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want free advice from Brent</a:t>
            </a:r>
            <a:r>
              <a:rPr lang="en-US" baseline="0" dirty="0"/>
              <a:t> Ozar or Aaron Bertrand?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42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want free advice from Brent</a:t>
            </a:r>
            <a:r>
              <a:rPr lang="en-US" baseline="0" dirty="0"/>
              <a:t> Ozar or Aaron Bertrand?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73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76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30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9/18/2017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2726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9/18/2017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80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785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04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9/18/2017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11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9/18/2017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0929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183352"/>
            <a:ext cx="9497484" cy="1673225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5" name="Rectangle 1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5146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34214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214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9943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36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2450306"/>
            <a:ext cx="9497484" cy="3940179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5" name="Rectangle 1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4718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003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0" name="Rectangle 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43027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905000"/>
            <a:ext cx="21336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905000"/>
            <a:ext cx="8534400" cy="4267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29723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9/18/2017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541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430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540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131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53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0619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97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5483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08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2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141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905000"/>
            <a:ext cx="21336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905000"/>
            <a:ext cx="8534400" cy="4267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91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/>
              <a:t>Edit Master text styles</a:t>
            </a:r>
          </a:p>
          <a:p>
            <a:pPr lvl="1" eaLnBrk="1" latinLnBrk="1" hangingPunct="1"/>
            <a:r>
              <a:rPr kumimoji="0" lang="en-US"/>
              <a:t>Second level</a:t>
            </a:r>
          </a:p>
          <a:p>
            <a:pPr lvl="2" eaLnBrk="1" latinLnBrk="1" hangingPunct="1"/>
            <a:r>
              <a:rPr kumimoji="0" lang="en-US"/>
              <a:t>Third level</a:t>
            </a:r>
          </a:p>
          <a:p>
            <a:pPr lvl="3" eaLnBrk="1" latinLnBrk="1" hangingPunct="1"/>
            <a:r>
              <a:rPr kumimoji="0" lang="en-US"/>
              <a:t>Fourth level</a:t>
            </a:r>
          </a:p>
          <a:p>
            <a:pPr lvl="4" eaLnBrk="1" latinLnBrk="1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505947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929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/>
              <a:t>Edit Master text styles</a:t>
            </a:r>
          </a:p>
          <a:p>
            <a:pPr lvl="1" eaLnBrk="1" latinLnBrk="1" hangingPunct="1"/>
            <a:r>
              <a:rPr kumimoji="0" lang="en-US"/>
              <a:t>Second level</a:t>
            </a:r>
          </a:p>
          <a:p>
            <a:pPr lvl="2" eaLnBrk="1" latinLnBrk="1" hangingPunct="1"/>
            <a:r>
              <a:rPr kumimoji="0" lang="en-US"/>
              <a:t>Third level</a:t>
            </a:r>
          </a:p>
          <a:p>
            <a:pPr lvl="3" eaLnBrk="1" latinLnBrk="1" hangingPunct="1"/>
            <a:r>
              <a:rPr kumimoji="0" lang="en-US"/>
              <a:t>Fourth level</a:t>
            </a:r>
          </a:p>
          <a:p>
            <a:pPr lvl="4" eaLnBrk="1" latinLnBrk="1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505947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7" name="Rectangle 16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2899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am2.co/RemapSSMS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3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agicGuid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vidklee.net/2015/11/30/summon-blue-screens-of-death-for-testing-purposes-only-of-course/" TargetMode="Externa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thomaslarock.com/2016/01/pause-sql-server-service-before-restarting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atools.io/slack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atools.io/slac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hyperlink" Target="SQLslack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Andy Mallon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Shortcuts from an Impatient DBA</a:t>
            </a:r>
          </a:p>
        </p:txBody>
      </p:sp>
    </p:spTree>
    <p:extLst>
      <p:ext uri="{BB962C8B-B14F-4D97-AF65-F5344CB8AC3E}">
        <p14:creationId xmlns:p14="http://schemas.microsoft.com/office/powerpoint/2010/main" val="2739607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are we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6700135" cy="4323080"/>
          </a:xfrm>
        </p:spPr>
        <p:txBody>
          <a:bodyPr>
            <a:normAutofit/>
          </a:bodyPr>
          <a:lstStyle/>
          <a:p>
            <a:r>
              <a:rPr lang="en-US" dirty="0"/>
              <a:t>This is a performance tuning session</a:t>
            </a:r>
          </a:p>
          <a:p>
            <a:endParaRPr lang="en-US" dirty="0"/>
          </a:p>
          <a:p>
            <a:r>
              <a:rPr lang="en-US" dirty="0"/>
              <a:t>We’re just tuning the other side of the keyboard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305" y="652736"/>
            <a:ext cx="4437830" cy="5628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07465" y="6262677"/>
            <a:ext cx="12162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©1994 Bill Watterson</a:t>
            </a:r>
          </a:p>
        </p:txBody>
      </p:sp>
    </p:spTree>
    <p:extLst>
      <p:ext uri="{BB962C8B-B14F-4D97-AF65-F5344CB8AC3E}">
        <p14:creationId xmlns:p14="http://schemas.microsoft.com/office/powerpoint/2010/main" val="40453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6700135" cy="43230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SSMS Keyboard shortcuts</a:t>
            </a:r>
          </a:p>
          <a:p>
            <a:r>
              <a:rPr lang="en-US" dirty="0"/>
              <a:t>Other SSMS shortcuts &amp; tricks</a:t>
            </a:r>
          </a:p>
          <a:p>
            <a:r>
              <a:rPr lang="en-US" dirty="0"/>
              <a:t>Windows Keyboard shortcuts</a:t>
            </a:r>
          </a:p>
          <a:p>
            <a:r>
              <a:rPr lang="en-US" dirty="0"/>
              <a:t>Other Windows shortcuts &amp; tricks</a:t>
            </a:r>
          </a:p>
          <a:p>
            <a:endParaRPr lang="en-US" dirty="0"/>
          </a:p>
          <a:p>
            <a:r>
              <a:rPr lang="en-US" dirty="0"/>
              <a:t>Everyone should learn at least one thing!</a:t>
            </a:r>
          </a:p>
        </p:txBody>
      </p:sp>
    </p:spTree>
    <p:extLst>
      <p:ext uri="{BB962C8B-B14F-4D97-AF65-F5344CB8AC3E}">
        <p14:creationId xmlns:p14="http://schemas.microsoft.com/office/powerpoint/2010/main" val="2733088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745D-8EFA-477B-AFD6-124DD29F8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 Sheet – am2.co/cheats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93E1D4-5C9D-4550-A36E-B6848D6CB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9567"/>
          <a:stretch/>
        </p:blipFill>
        <p:spPr>
          <a:xfrm>
            <a:off x="812800" y="1756670"/>
            <a:ext cx="9400750" cy="4373826"/>
          </a:xfrm>
        </p:spPr>
      </p:pic>
    </p:spTree>
    <p:extLst>
      <p:ext uri="{BB962C8B-B14F-4D97-AF65-F5344CB8AC3E}">
        <p14:creationId xmlns:p14="http://schemas.microsoft.com/office/powerpoint/2010/main" val="435792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Other SSMS shortcuts &amp; tricks</a:t>
            </a:r>
          </a:p>
          <a:p>
            <a:r>
              <a:rPr lang="en-US" sz="3200" dirty="0"/>
              <a:t>Windows keyboard shortcuts</a:t>
            </a:r>
          </a:p>
          <a:p>
            <a:r>
              <a:rPr lang="en-US" sz="3200" dirty="0"/>
              <a:t>Other Windows shortcuts and trick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SSMS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9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SSMS Keyboard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2800" y="2396177"/>
            <a:ext cx="5181600" cy="4358165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Ctrl + (Shift +) Tab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R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L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M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(K,C)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(K,U)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Shift + Alt + Enter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U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6459868" y="2396174"/>
            <a:ext cx="5181600" cy="435816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Switch Tabs</a:t>
            </a:r>
          </a:p>
          <a:p>
            <a:r>
              <a:rPr lang="en-US" dirty="0"/>
              <a:t>Show/ hide Results pane</a:t>
            </a:r>
          </a:p>
          <a:p>
            <a:r>
              <a:rPr lang="en-US" dirty="0"/>
              <a:t>Get estimated execution plan</a:t>
            </a:r>
          </a:p>
          <a:p>
            <a:r>
              <a:rPr lang="en-US" dirty="0"/>
              <a:t>Include actual execution plan</a:t>
            </a:r>
          </a:p>
          <a:p>
            <a:r>
              <a:rPr lang="en-US" dirty="0"/>
              <a:t>Comment selected text</a:t>
            </a:r>
          </a:p>
          <a:p>
            <a:r>
              <a:rPr lang="en-US" dirty="0"/>
              <a:t>Uncomment selected text</a:t>
            </a:r>
          </a:p>
          <a:p>
            <a:r>
              <a:rPr lang="en-US" dirty="0"/>
              <a:t>Toggle full screen</a:t>
            </a:r>
          </a:p>
          <a:p>
            <a:r>
              <a:rPr lang="en-US" dirty="0"/>
              <a:t>Move cursor to database-selection dropdown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24674" y="1642462"/>
            <a:ext cx="8337343" cy="672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(the ones you might already know)</a:t>
            </a:r>
          </a:p>
        </p:txBody>
      </p:sp>
    </p:spTree>
    <p:extLst>
      <p:ext uri="{BB962C8B-B14F-4D97-AF65-F5344CB8AC3E}">
        <p14:creationId xmlns:p14="http://schemas.microsoft.com/office/powerpoint/2010/main" val="250311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(the ones you might not know)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SSMS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91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CTRL + SHIFT + 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2482850"/>
          </a:xfrm>
        </p:spPr>
        <p:txBody>
          <a:bodyPr>
            <a:normAutofit fontScale="92500"/>
          </a:bodyPr>
          <a:lstStyle/>
          <a:p>
            <a:r>
              <a:rPr lang="en-US" dirty="0">
                <a:sym typeface="Wingdings" panose="05000000000000000000" pitchFamily="2" charset="2"/>
              </a:rPr>
              <a:t>Clipboard ring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Pasting the less-than-most-recent thing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Never lose something that only existed on your clipboard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Last 15 clipboard entries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B2CACD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1468" y="4221955"/>
            <a:ext cx="68199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7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0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CTRL + 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23397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 to BEGIN/END</a:t>
            </a:r>
          </a:p>
          <a:p>
            <a:pPr lvl="1"/>
            <a:r>
              <a:rPr lang="en-US" dirty="0"/>
              <a:t>Put cursor next to a BEGIN, then Ctrl + ] to bring you to corresponding END</a:t>
            </a:r>
          </a:p>
          <a:p>
            <a:pPr lvl="1"/>
            <a:r>
              <a:rPr lang="en-US" dirty="0"/>
              <a:t>Also works with parentheses,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pic>
        <p:nvPicPr>
          <p:cNvPr id="9" name="09C209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2681" y="4527081"/>
            <a:ext cx="78676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CTRL + SHIFT + 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142510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Template Replacement</a:t>
            </a:r>
          </a:p>
          <a:p>
            <a:pPr lvl="1"/>
            <a:r>
              <a:rPr lang="en-US" dirty="0"/>
              <a:t>Using templates for saved/reusable scripts</a:t>
            </a:r>
          </a:p>
          <a:p>
            <a:pPr lvl="1"/>
            <a:r>
              <a:rPr lang="en-US" dirty="0"/>
              <a:t>&lt;label, datatype, default value&gt;</a:t>
            </a:r>
          </a:p>
          <a:p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739" y="3228504"/>
            <a:ext cx="7621064" cy="3115110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44" y="3504732"/>
            <a:ext cx="7011378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SSMS Query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4897952" cy="486226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3 Built-in, non-customizable</a:t>
            </a:r>
          </a:p>
          <a:p>
            <a:r>
              <a:rPr lang="en-US" dirty="0"/>
              <a:t>9 customizable shortcuts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 frequent queries quickly</a:t>
            </a:r>
          </a:p>
          <a:p>
            <a:r>
              <a:rPr lang="en-US" dirty="0"/>
              <a:t>Highlight text, then use shortcut key combination</a:t>
            </a:r>
          </a:p>
          <a:p>
            <a:endParaRPr lang="en-US" dirty="0"/>
          </a:p>
          <a:p>
            <a:r>
              <a:rPr lang="en-US" dirty="0"/>
              <a:t>SELECT TOP 10 * FROM</a:t>
            </a:r>
          </a:p>
          <a:p>
            <a:pPr lvl="1"/>
            <a:r>
              <a:rPr lang="en-US" dirty="0"/>
              <a:t>Highlight table name, </a:t>
            </a:r>
            <a:br>
              <a:rPr lang="en-US" dirty="0"/>
            </a:br>
            <a:r>
              <a:rPr lang="en-US" dirty="0"/>
              <a:t>hit Ctrl+3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816" y="1847143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67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Andy Mallon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Working with SQL Server since 2003 and SQL Server 2000</a:t>
            </a:r>
          </a:p>
          <a:p>
            <a:r>
              <a:rPr lang="en-US"/>
              <a:t>Background in Tech Support</a:t>
            </a:r>
          </a:p>
          <a:p>
            <a:r>
              <a:rPr lang="en-US"/>
              <a:t>Managed databases in many industries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Lazy</a:t>
            </a:r>
          </a:p>
          <a:p>
            <a:r>
              <a:rPr lang="en-US"/>
              <a:t>Impatient</a:t>
            </a:r>
          </a:p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2800" y="3964940"/>
            <a:ext cx="6543495" cy="809302"/>
          </a:xfrm>
          <a:prstGeom prst="rect">
            <a:avLst/>
          </a:prstGeom>
        </p:spPr>
        <p:txBody>
          <a:bodyPr vert="horz" numCol="2">
            <a:normAutofit fontScale="70000" lnSpcReduction="20000"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3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53419" marR="0" lvl="1" indent="-365751" algn="l" defTabSz="914400" rtl="0" eaLnBrk="1" fontAlgn="auto" latinLnBrk="0" hangingPunct="1">
              <a:lnSpc>
                <a:spcPct val="100000"/>
              </a:lnSpc>
              <a:spcBef>
                <a:spcPts val="733"/>
              </a:spcBef>
              <a:spcAft>
                <a:spcPts val="0"/>
              </a:spcAft>
              <a:buClr>
                <a:srgbClr val="078B8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Healthcare</a:t>
            </a:r>
          </a:p>
          <a:p>
            <a:pPr marL="853419" marR="0" lvl="1" indent="-365751" algn="l" defTabSz="914400" rtl="0" eaLnBrk="1" fontAlgn="auto" latinLnBrk="0" hangingPunct="1">
              <a:lnSpc>
                <a:spcPct val="100000"/>
              </a:lnSpc>
              <a:spcBef>
                <a:spcPts val="733"/>
              </a:spcBef>
              <a:spcAft>
                <a:spcPts val="0"/>
              </a:spcAft>
              <a:buClr>
                <a:srgbClr val="078B8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Finance</a:t>
            </a:r>
          </a:p>
          <a:p>
            <a:pPr marL="853419" marR="0" lvl="1" indent="-365751" algn="l" defTabSz="914400" rtl="0" eaLnBrk="1" fontAlgn="auto" latinLnBrk="0" hangingPunct="1">
              <a:lnSpc>
                <a:spcPct val="100000"/>
              </a:lnSpc>
              <a:spcBef>
                <a:spcPts val="733"/>
              </a:spcBef>
              <a:spcAft>
                <a:spcPts val="0"/>
              </a:spcAft>
              <a:buClr>
                <a:srgbClr val="078B8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E-Commerce</a:t>
            </a:r>
          </a:p>
          <a:p>
            <a:pPr marL="853419" marR="0" lvl="1" indent="-365751" algn="l" defTabSz="914400" rtl="0" eaLnBrk="1" fontAlgn="auto" latinLnBrk="0" hangingPunct="1">
              <a:lnSpc>
                <a:spcPct val="100000"/>
              </a:lnSpc>
              <a:spcBef>
                <a:spcPts val="733"/>
              </a:spcBef>
              <a:spcAft>
                <a:spcPts val="0"/>
              </a:spcAft>
              <a:buClr>
                <a:srgbClr val="078B8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Non-Profit</a:t>
            </a:r>
          </a:p>
        </p:txBody>
      </p:sp>
    </p:spTree>
    <p:extLst>
      <p:ext uri="{BB962C8B-B14F-4D97-AF65-F5344CB8AC3E}">
        <p14:creationId xmlns:p14="http://schemas.microsoft.com/office/powerpoint/2010/main" val="1697107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SSMS Query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4876996" cy="483703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3 Built-in, non-customizable</a:t>
            </a:r>
          </a:p>
          <a:p>
            <a:r>
              <a:rPr lang="en-US" dirty="0"/>
              <a:t>9 customizable shortcuts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 frequent queries quickly</a:t>
            </a:r>
          </a:p>
          <a:p>
            <a:r>
              <a:rPr lang="en-US" dirty="0"/>
              <a:t>Highlight text, then use shortcut key combination</a:t>
            </a:r>
          </a:p>
          <a:p>
            <a:endParaRPr lang="en-US" dirty="0"/>
          </a:p>
          <a:p>
            <a:r>
              <a:rPr lang="en-US" dirty="0"/>
              <a:t>SELECT TOP 10 * FROM</a:t>
            </a:r>
          </a:p>
          <a:p>
            <a:pPr lvl="1"/>
            <a:r>
              <a:rPr lang="en-US" dirty="0"/>
              <a:t>Highlight table name, </a:t>
            </a:r>
            <a:br>
              <a:rPr lang="en-US" dirty="0"/>
            </a:br>
            <a:r>
              <a:rPr lang="en-US" dirty="0"/>
              <a:t>hit Ctrl+3</a:t>
            </a:r>
          </a:p>
          <a:p>
            <a:endParaRPr lang="en-US" dirty="0"/>
          </a:p>
        </p:txBody>
      </p:sp>
      <p:pic>
        <p:nvPicPr>
          <p:cNvPr id="7" name="3747CB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93860" y="2160589"/>
            <a:ext cx="64484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2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ALT + SHIFT + Arrow</a:t>
            </a:r>
            <a:br>
              <a:rPr lang="en-US"/>
            </a:br>
            <a:r>
              <a:rPr lang="en-US"/>
              <a:t>ALT + DRAG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Block highlighting / vertical highlighting</a:t>
            </a:r>
          </a:p>
          <a:p>
            <a:pPr lvl="1"/>
            <a:r>
              <a:rPr lang="en-US"/>
              <a:t>Easily edit a column of text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9" name="76CC21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2301" y="3716193"/>
            <a:ext cx="78676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9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 + SHIFT + Arrow</a:t>
            </a:r>
            <a:br>
              <a:rPr lang="en-US" dirty="0"/>
            </a:br>
            <a:r>
              <a:rPr lang="en-US" dirty="0"/>
              <a:t>…In Microsoft Word</a:t>
            </a:r>
          </a:p>
        </p:txBody>
      </p:sp>
      <p:pic>
        <p:nvPicPr>
          <p:cNvPr id="8" name="41870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6888" y="1803400"/>
            <a:ext cx="6432550" cy="4459288"/>
          </a:xfrm>
        </p:spPr>
      </p:pic>
    </p:spTree>
    <p:extLst>
      <p:ext uri="{BB962C8B-B14F-4D97-AF65-F5344CB8AC3E}">
        <p14:creationId xmlns:p14="http://schemas.microsoft.com/office/powerpoint/2010/main" val="298198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Windows keyboard shortcuts</a:t>
            </a:r>
          </a:p>
          <a:p>
            <a:r>
              <a:rPr lang="en-US" sz="3200" dirty="0"/>
              <a:t>Other Windows shortcuts &amp; tricks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SSMS shortcuts &amp; tricks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SSMS keyboard shortcuts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8598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Remapping SSMS Shortcuts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588000" cy="4358165"/>
          </a:xfrm>
        </p:spPr>
        <p:txBody>
          <a:bodyPr>
            <a:normAutofit/>
          </a:bodyPr>
          <a:lstStyle/>
          <a:p>
            <a:r>
              <a:rPr lang="en-US" dirty="0"/>
              <a:t>You can </a:t>
            </a:r>
            <a:r>
              <a:rPr lang="en-US" b="1" dirty="0"/>
              <a:t>customize</a:t>
            </a:r>
            <a:r>
              <a:rPr lang="en-US" dirty="0"/>
              <a:t> keyboard shortcuts, for virtually every action in SSMS</a:t>
            </a:r>
          </a:p>
          <a:p>
            <a:endParaRPr lang="en-US" dirty="0"/>
          </a:p>
          <a:p>
            <a:r>
              <a:rPr lang="en-US" sz="3600" dirty="0">
                <a:hlinkClick r:id="rId2"/>
              </a:rPr>
              <a:t>www.am2.co/RemapSSMS</a:t>
            </a:r>
            <a:endParaRPr lang="en-US" sz="3600" dirty="0"/>
          </a:p>
          <a:p>
            <a:endParaRPr lang="en-US" dirty="0"/>
          </a:p>
        </p:txBody>
      </p:sp>
      <p:pic>
        <p:nvPicPr>
          <p:cNvPr id="10" name="Picture 2" descr="https://www.am2.co/wp-content/uploads/CloseTab-1024x863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012" y="1803400"/>
            <a:ext cx="5170651" cy="43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672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has a web browser built-in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URLs in your comments are clickable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165" y="2918019"/>
            <a:ext cx="7950319" cy="393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85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Management Studio Drag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7664605" cy="432308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Drag-drop a tab in SSMS to re-order</a:t>
            </a:r>
          </a:p>
          <a:p>
            <a:r>
              <a:rPr lang="en-US" dirty="0">
                <a:sym typeface="Wingdings" panose="05000000000000000000" pitchFamily="2" charset="2"/>
              </a:rPr>
              <a:t>Drag a tab out of SSMS to float/undock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Also </a:t>
            </a:r>
            <a:r>
              <a:rPr lang="en-US" dirty="0" err="1">
                <a:sym typeface="Wingdings" panose="05000000000000000000" pitchFamily="2" charset="2"/>
              </a:rPr>
              <a:t>WindowFloat</a:t>
            </a:r>
            <a:r>
              <a:rPr lang="en-US" dirty="0">
                <a:sym typeface="Wingdings" panose="05000000000000000000" pitchFamily="2" charset="2"/>
              </a:rPr>
              <a:t> from the menu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Chrome, IE/Edge, and other apps with tabbed UIs offer similar behavior </a:t>
            </a:r>
            <a:endParaRPr lang="en-US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481469" y="1505744"/>
            <a:ext cx="3912662" cy="5359400"/>
            <a:chOff x="7431551" y="0"/>
            <a:chExt cx="5006723" cy="6858000"/>
          </a:xfrm>
        </p:grpSpPr>
        <p:pic>
          <p:nvPicPr>
            <p:cNvPr id="8" name="Picture 2" descr="https://thelujonmagazine.files.wordpress.com/2015/02/bianca6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1551" y="0"/>
              <a:ext cx="476044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846256" y="6514547"/>
              <a:ext cx="4592018" cy="275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Bianca del Rio     Image from </a:t>
              </a:r>
              <a:r>
                <a:rPr lang="en-US" sz="800" dirty="0" err="1">
                  <a:solidFill>
                    <a:schemeClr val="bg1"/>
                  </a:solidFill>
                </a:rPr>
                <a:t>Lujon</a:t>
              </a:r>
              <a:r>
                <a:rPr lang="en-US" sz="800" dirty="0">
                  <a:solidFill>
                    <a:schemeClr val="bg1"/>
                  </a:solidFill>
                </a:rPr>
                <a:t> Magazine      http://go.am2.co/1XKDbNR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5066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the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178483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ym typeface="Wingdings" panose="05000000000000000000" pitchFamily="2" charset="2"/>
              </a:rPr>
              <a:t>Drag “Columns” folder from Object Explorer to list all column names (without [brackets!])</a:t>
            </a:r>
          </a:p>
          <a:p>
            <a:r>
              <a:rPr lang="en-US" dirty="0">
                <a:sym typeface="Wingdings" panose="05000000000000000000" pitchFamily="2" charset="2"/>
              </a:rPr>
              <a:t>This doesn’t work with every folder in Object Explorer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808FC2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1363" y="3527348"/>
            <a:ext cx="8572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4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Comment out your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215627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More easily comment/uncomment long comments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/*</a:t>
            </a:r>
            <a:r>
              <a:rPr lang="en-US" dirty="0">
                <a:sym typeface="Wingdings" panose="05000000000000000000" pitchFamily="2" charset="2"/>
              </a:rPr>
              <a:t> to start the comment, and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--*/</a:t>
            </a:r>
            <a:r>
              <a:rPr lang="en-US" dirty="0">
                <a:sym typeface="Wingdings" panose="05000000000000000000" pitchFamily="2" charset="2"/>
              </a:rPr>
              <a:t> to end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Comment out the start, and you un-comment the whole thing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 need to hunt for where the comment ends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698668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9231" y="3938247"/>
            <a:ext cx="50101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9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 about wildcards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6D0842-2A8D-4C6F-A5D6-90E2B761F8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SELECT stuff FROM </a:t>
            </a:r>
            <a:r>
              <a:rPr lang="en-US" dirty="0" err="1">
                <a:latin typeface="Consolas" panose="020B0609020204030204" pitchFamily="49" charset="0"/>
              </a:rPr>
              <a:t>my.table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WHERE stuff LIKE '</a:t>
            </a:r>
            <a:r>
              <a:rPr lang="en-US" dirty="0" err="1">
                <a:latin typeface="Consolas" panose="020B0609020204030204" pitchFamily="49" charset="0"/>
              </a:rPr>
              <a:t>Thi</a:t>
            </a:r>
            <a:r>
              <a:rPr lang="en-US" dirty="0">
                <a:latin typeface="Consolas" panose="020B0609020204030204" pitchFamily="49" charset="0"/>
              </a:rPr>
              <a:t>%'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854A85-CA79-442B-8BF8-170019C89C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SELECT stuff FROM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my.table</a:t>
            </a:r>
            <a:b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WHERE stuff LIKE '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Thi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_'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114EB59-A663-4F06-9682-A1C9C3088E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1671049"/>
          </a:xfrm>
        </p:spPr>
        <p:txBody>
          <a:bodyPr/>
          <a:lstStyle/>
          <a:p>
            <a:r>
              <a:rPr lang="en-US" dirty="0"/>
              <a:t>Multi-character wildcard</a:t>
            </a:r>
          </a:p>
        </p:txBody>
      </p:sp>
      <p:graphicFrame>
        <p:nvGraphicFramePr>
          <p:cNvPr id="14" name="Content Placeholder 10">
            <a:extLst>
              <a:ext uri="{FF2B5EF4-FFF2-40B4-BE49-F238E27FC236}">
                <a16:creationId xmlns:a16="http://schemas.microsoft.com/office/drawing/2014/main" id="{62E008E5-9F7D-4D07-B801-CD5633DEC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687336"/>
              </p:ext>
            </p:extLst>
          </p:nvPr>
        </p:nvGraphicFramePr>
        <p:xfrm>
          <a:off x="812800" y="4342909"/>
          <a:ext cx="5181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896719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21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813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 is a multi-character wildcard.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83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 is boring. I know this.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09641"/>
                  </a:ext>
                </a:extLst>
              </a:tr>
            </a:tbl>
          </a:graphicData>
        </a:graphic>
      </p:graphicFrame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363655F-A26F-49BF-A002-507419515F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2339412"/>
          </a:xfrm>
        </p:spPr>
        <p:txBody>
          <a:bodyPr/>
          <a:lstStyle/>
          <a:p>
            <a:r>
              <a:rPr lang="en-US" dirty="0"/>
              <a:t>Single-character wildcard</a:t>
            </a:r>
          </a:p>
        </p:txBody>
      </p:sp>
      <p:graphicFrame>
        <p:nvGraphicFramePr>
          <p:cNvPr id="16" name="Content Placeholder 11">
            <a:extLst>
              <a:ext uri="{FF2B5EF4-FFF2-40B4-BE49-F238E27FC236}">
                <a16:creationId xmlns:a16="http://schemas.microsoft.com/office/drawing/2014/main" id="{841E0C84-278D-4D17-A508-062E38C32C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7538636"/>
              </p:ext>
            </p:extLst>
          </p:nvPr>
        </p:nvGraphicFramePr>
        <p:xfrm>
          <a:off x="6400800" y="4356179"/>
          <a:ext cx="5181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1122867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38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592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29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1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scontent-lga1-1.xx.fbcdn.net/hphotos-xat1/v/t1.0-9/11781623_944651622259841_4760931175711774253_n.jpg?oh=3ceda243b4461ee43ac467e92e73baba&amp;oe=56A6243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54" y="3470810"/>
            <a:ext cx="3281038" cy="328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153" y="3457300"/>
            <a:ext cx="3283293" cy="3283293"/>
          </a:xfrm>
          <a:prstGeom prst="rect">
            <a:avLst/>
          </a:prstGeom>
        </p:spPr>
      </p:pic>
      <p:pic>
        <p:nvPicPr>
          <p:cNvPr id="17" name="Picture 8" descr="https://igcdn-photos-d-a.akamaihd.net/hphotos-ak-xap1/t51.2885-15/11186841_793274697407251_668407686_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t="5599" r="5599" b="4236"/>
          <a:stretch/>
        </p:blipFill>
        <p:spPr bwMode="auto">
          <a:xfrm>
            <a:off x="419025" y="3461052"/>
            <a:ext cx="3275790" cy="327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https://c2.staticflickr.com/4/3607/3370542421_929cf4dcd8_z.jpg?zz=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7" t="5328" r="10123" b="37705"/>
          <a:stretch/>
        </p:blipFill>
        <p:spPr bwMode="auto">
          <a:xfrm>
            <a:off x="7360359" y="4603962"/>
            <a:ext cx="4419601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415089" y="3457300"/>
            <a:ext cx="3279726" cy="3280222"/>
            <a:chOff x="415089" y="3457300"/>
            <a:chExt cx="3279726" cy="32802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7"/>
            <a:srcRect t="-1" b="867"/>
            <a:stretch/>
          </p:blipFill>
          <p:spPr>
            <a:xfrm>
              <a:off x="415089" y="5042008"/>
              <a:ext cx="3275790" cy="169551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8"/>
            <a:srcRect t="26022" b="25334"/>
            <a:stretch/>
          </p:blipFill>
          <p:spPr>
            <a:xfrm>
              <a:off x="419027" y="3457300"/>
              <a:ext cx="3275788" cy="1593477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8105" y="4821695"/>
            <a:ext cx="4421856" cy="17840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4880" y="100263"/>
            <a:ext cx="3055631" cy="32848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272" y="100263"/>
            <a:ext cx="3280543" cy="3280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9" y="103291"/>
            <a:ext cx="4394812" cy="4394812"/>
          </a:xfrm>
          <a:prstGeom prst="rect">
            <a:avLst/>
          </a:prstGeom>
        </p:spPr>
      </p:pic>
      <p:pic>
        <p:nvPicPr>
          <p:cNvPr id="16" name="Picture 6" descr="https://igcdn-photos-f-a.akamaihd.net/hphotos-ak-xpa1/t51.2885-15/11189591_897526703601277_1624430821_n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5147" r="4329" b="4329"/>
          <a:stretch/>
        </p:blipFill>
        <p:spPr bwMode="auto">
          <a:xfrm>
            <a:off x="3814402" y="103291"/>
            <a:ext cx="3277515" cy="327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https://scontent-lga1-1.xx.fbcdn.net/hphotos-xap1/v/t1.0-9/s720x720/68136_10101720166808721_132590210251102469_n.jpg?oh=3e5a58671cb5fa2387b7adbd563b3dfc&amp;oe=564A0B1B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4" b="17444"/>
          <a:stretch/>
        </p:blipFill>
        <p:spPr bwMode="auto">
          <a:xfrm>
            <a:off x="413777" y="103291"/>
            <a:ext cx="3281038" cy="327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12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code as a different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2112754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EXECUTE AS LOGIN = '</a:t>
            </a:r>
            <a:r>
              <a:rPr lang="en-US" dirty="0" err="1">
                <a:latin typeface="Consolas" panose="020B0609020204030204" pitchFamily="49" charset="0"/>
              </a:rPr>
              <a:t>LoginName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lvl="1"/>
            <a:r>
              <a:rPr lang="en-US" dirty="0"/>
              <a:t>Requires IMPERSONATE permission</a:t>
            </a:r>
          </a:p>
          <a:p>
            <a:pPr lvl="2"/>
            <a:r>
              <a:rPr lang="en-US" sz="2600" dirty="0">
                <a:latin typeface="Consolas" panose="020B0609020204030204" pitchFamily="49" charset="0"/>
              </a:rPr>
              <a:t>GRANT IMPERSONATE ON LOGIN::[</a:t>
            </a:r>
            <a:r>
              <a:rPr lang="en-US" sz="2600" dirty="0" err="1">
                <a:latin typeface="Consolas" panose="020B0609020204030204" pitchFamily="49" charset="0"/>
              </a:rPr>
              <a:t>LoginName</a:t>
            </a:r>
            <a:r>
              <a:rPr lang="en-US" sz="2600" dirty="0">
                <a:latin typeface="Consolas" panose="020B0609020204030204" pitchFamily="49" charset="0"/>
              </a:rPr>
              <a:t>] TO [Impersonator]</a:t>
            </a:r>
            <a:endParaRPr lang="en-US" sz="2000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Remember to REVERT</a:t>
            </a:r>
          </a:p>
          <a:p>
            <a:endParaRPr lang="en-US" sz="4000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63" y="3722054"/>
            <a:ext cx="11433876" cy="26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01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as separate tab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5313024" cy="4395601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Results as separate tab, instead of results pane</a:t>
            </a:r>
          </a:p>
          <a:p>
            <a:r>
              <a:rPr lang="en-US" dirty="0">
                <a:sym typeface="Wingdings" panose="05000000000000000000" pitchFamily="2" charset="2"/>
              </a:rPr>
              <a:t>F6 to switch between tabs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Ctrl+R</a:t>
            </a:r>
            <a:r>
              <a:rPr lang="en-US" dirty="0">
                <a:sym typeface="Wingdings" panose="05000000000000000000" pitchFamily="2" charset="2"/>
              </a:rPr>
              <a:t> to hide the results pane won’t work, because there’s no results pane</a:t>
            </a:r>
          </a:p>
          <a:p>
            <a:r>
              <a:rPr lang="en-US" dirty="0"/>
              <a:t>Good for when screen real estate matters</a:t>
            </a:r>
          </a:p>
          <a:p>
            <a:pPr lvl="1"/>
            <a:r>
              <a:rPr lang="en-US" dirty="0"/>
              <a:t>Laptop screen</a:t>
            </a:r>
          </a:p>
          <a:p>
            <a:pPr lvl="1"/>
            <a:r>
              <a:rPr lang="en-US" dirty="0"/>
              <a:t>Projector</a:t>
            </a:r>
          </a:p>
          <a:p>
            <a:pPr lvl="1"/>
            <a:r>
              <a:rPr lang="en-US" dirty="0"/>
              <a:t>Long queries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88" y="1943958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37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Wingdings" panose="05000000000000000000" pitchFamily="2" charset="2"/>
              </a:rPr>
              <a:t>Include query in result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5331523" cy="4323080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Makes a quick report that also includes a record of what query you used to generate  the results</a:t>
            </a:r>
          </a:p>
          <a:p>
            <a:r>
              <a:rPr lang="en-US" dirty="0"/>
              <a:t>Auditors love this</a:t>
            </a:r>
          </a:p>
          <a:p>
            <a:pPr lvl="1"/>
            <a:r>
              <a:rPr lang="en-US" dirty="0"/>
              <a:t>“Proves” what query generated the results </a:t>
            </a:r>
          </a:p>
          <a:p>
            <a:r>
              <a:rPr lang="en-US" dirty="0"/>
              <a:t>One-time ad-hoc queries for end users</a:t>
            </a:r>
          </a:p>
          <a:p>
            <a:pPr lvl="1"/>
            <a:r>
              <a:rPr lang="en-US" dirty="0"/>
              <a:t>Never lose the script you used to generate the output</a:t>
            </a:r>
          </a:p>
          <a:p>
            <a:pPr lvl="1"/>
            <a:r>
              <a:rPr lang="en-US" dirty="0"/>
              <a:t>One-time queries are rarely one-time—they’ll want it again next month or next year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387" y="1930400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45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numbers in SSMS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674"/>
          <a:stretch/>
        </p:blipFill>
        <p:spPr>
          <a:xfrm>
            <a:off x="1978819" y="1744334"/>
            <a:ext cx="7841520" cy="458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38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numbers in SSMS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608"/>
          <a:stretch/>
        </p:blipFill>
        <p:spPr>
          <a:xfrm>
            <a:off x="812800" y="2605985"/>
            <a:ext cx="10862216" cy="23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54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74452-9D76-41CF-B2C9-1C52C75F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 bar “map mode”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FAFCD2-FF93-4B3B-8701-67616D63ED3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12800" y="2470944"/>
            <a:ext cx="5181600" cy="30226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8CD31B-21BC-425A-B907-43908B482DE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459538" y="2178434"/>
            <a:ext cx="5181600" cy="360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99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Save changes to the following items?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82421" y="1803400"/>
            <a:ext cx="6141483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75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bother saving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5436" y="1803400"/>
            <a:ext cx="7635453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95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3862342" cy="4323080"/>
          </a:xfrm>
        </p:spPr>
        <p:txBody>
          <a:bodyPr/>
          <a:lstStyle/>
          <a:p>
            <a:r>
              <a:rPr lang="en-US" dirty="0"/>
              <a:t>You can change the batch separator in SSMS to be something other than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58" y="1504907"/>
            <a:ext cx="7258482" cy="486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78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  <a:r>
              <a:rPr lang="en-US" dirty="0"/>
              <a:t> have some fun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 can’t think of any reason to do this</a:t>
            </a:r>
          </a:p>
          <a:p>
            <a:r>
              <a:rPr lang="en-US" dirty="0"/>
              <a:t>Change your coworker’s batch separator to “SELECT”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CHANGE YOUR COWORKER’S BATCH SEPARATOR TO “WHERE”</a:t>
            </a:r>
          </a:p>
          <a:p>
            <a:pPr lvl="1"/>
            <a:r>
              <a:rPr lang="en-US" dirty="0"/>
              <a:t>Hilarious with SELECT</a:t>
            </a:r>
          </a:p>
          <a:p>
            <a:pPr lvl="1"/>
            <a:r>
              <a:rPr lang="en-US" dirty="0"/>
              <a:t>Not so funny for DELETE</a:t>
            </a:r>
          </a:p>
        </p:txBody>
      </p:sp>
    </p:spTree>
    <p:extLst>
      <p:ext uri="{BB962C8B-B14F-4D97-AF65-F5344CB8AC3E}">
        <p14:creationId xmlns:p14="http://schemas.microsoft.com/office/powerpoint/2010/main" val="379148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63BE91-5FF5-441B-A87E-292D53ED27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25"/>
          <a:stretch/>
        </p:blipFill>
        <p:spPr>
          <a:xfrm>
            <a:off x="544312" y="2300111"/>
            <a:ext cx="3476625" cy="340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BD2B6-E894-43EA-A29E-AA7158A64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048" y="2816158"/>
            <a:ext cx="5715000" cy="9906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A076EB-0851-4A9F-BE5F-6E3AD6EE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Community Ambassador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AA2A14C-93FB-4059-941A-7688721B30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6680" y="4390987"/>
            <a:ext cx="3359736" cy="86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32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Service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sys.dm_server_services</a:t>
            </a:r>
            <a:endParaRPr lang="en-US" dirty="0"/>
          </a:p>
          <a:p>
            <a:pPr lvl="1"/>
            <a:r>
              <a:rPr lang="en-US" dirty="0"/>
              <a:t>Introduced in SQL Server 2008R2 SP1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" y="3390572"/>
            <a:ext cx="11605260" cy="26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Other Windows shortcuts &amp; tricks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defTabSz="914400"/>
            <a:r>
              <a:rPr lang="en-US" dirty="0"/>
              <a:t>SSMS keyboard shortcuts</a:t>
            </a:r>
          </a:p>
          <a:p>
            <a:pPr defTabSz="914400"/>
            <a:r>
              <a:rPr lang="en-US" dirty="0"/>
              <a:t>Other SSMS shortcuts &amp; tricks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14095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Windows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Win + R</a:t>
            </a:r>
          </a:p>
          <a:p>
            <a:r>
              <a:rPr lang="en-US" dirty="0"/>
              <a:t>Win + E</a:t>
            </a:r>
          </a:p>
          <a:p>
            <a:r>
              <a:rPr lang="en-US" dirty="0"/>
              <a:t>Win + L</a:t>
            </a:r>
          </a:p>
          <a:p>
            <a:r>
              <a:rPr lang="en-US" dirty="0"/>
              <a:t>Ctrl + Alt + End</a:t>
            </a:r>
          </a:p>
          <a:p>
            <a:r>
              <a:rPr lang="en-US" dirty="0"/>
              <a:t>Win + X (Windows 8+, 2012/R2)</a:t>
            </a:r>
          </a:p>
          <a:p>
            <a:r>
              <a:rPr lang="en-US" dirty="0"/>
              <a:t>Ctrl + Scroll wheel (many apps, including SSMS)</a:t>
            </a:r>
          </a:p>
        </p:txBody>
      </p:sp>
    </p:spTree>
    <p:extLst>
      <p:ext uri="{BB962C8B-B14F-4D97-AF65-F5344CB8AC3E}">
        <p14:creationId xmlns:p14="http://schemas.microsoft.com/office/powerpoint/2010/main" val="790111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 + [Arrow keys]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Win + UP</a:t>
            </a:r>
          </a:p>
          <a:p>
            <a:pPr lvl="1"/>
            <a:r>
              <a:rPr lang="en-US"/>
              <a:t>Maximize window</a:t>
            </a:r>
          </a:p>
          <a:p>
            <a:r>
              <a:rPr lang="en-US"/>
              <a:t>Win + Down</a:t>
            </a:r>
          </a:p>
          <a:p>
            <a:pPr lvl="1"/>
            <a:r>
              <a:rPr lang="en-US"/>
              <a:t>Restore (when maximized)</a:t>
            </a:r>
          </a:p>
          <a:p>
            <a:pPr lvl="1"/>
            <a:r>
              <a:rPr lang="en-US"/>
              <a:t>Minimize (when not maximized)</a:t>
            </a:r>
          </a:p>
          <a:p>
            <a:r>
              <a:rPr lang="en-US"/>
              <a:t>Win + Left/Right</a:t>
            </a:r>
          </a:p>
          <a:p>
            <a:pPr lvl="1"/>
            <a:r>
              <a:rPr lang="en-US"/>
              <a:t>Dock on Left/Right size of current monitor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27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Desktops (Windows 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Win + CTRL + D</a:t>
            </a:r>
          </a:p>
          <a:p>
            <a:pPr lvl="1"/>
            <a:r>
              <a:rPr lang="en-US"/>
              <a:t>Create virtual desktops</a:t>
            </a:r>
          </a:p>
          <a:p>
            <a:r>
              <a:rPr lang="en-US"/>
              <a:t>Win + CTRL + LEFT/RIGHT</a:t>
            </a:r>
          </a:p>
          <a:p>
            <a:pPr lvl="1"/>
            <a:r>
              <a:rPr lang="en-US"/>
              <a:t>Switch to next/previous virtual desktop</a:t>
            </a:r>
          </a:p>
          <a:p>
            <a:r>
              <a:rPr lang="en-US"/>
              <a:t>Win + Tab</a:t>
            </a:r>
          </a:p>
          <a:p>
            <a:pPr lvl="1"/>
            <a:r>
              <a:rPr lang="en-US"/>
              <a:t>“Task view”</a:t>
            </a:r>
          </a:p>
          <a:p>
            <a:pPr lvl="2"/>
            <a:r>
              <a:rPr lang="en-US"/>
              <a:t>Select any desktop or any window on current desktop</a:t>
            </a:r>
          </a:p>
          <a:p>
            <a:r>
              <a:rPr lang="en-US"/>
              <a:t>Win + CTRL + F4 </a:t>
            </a:r>
          </a:p>
          <a:p>
            <a:pPr lvl="1"/>
            <a:r>
              <a:rPr lang="en-US"/>
              <a:t>Close current virtual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75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Windows shortcuts &amp;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defTabSz="914400"/>
            <a:r>
              <a:rPr lang="en-US" dirty="0"/>
              <a:t>SSMS keyboard shortcuts</a:t>
            </a:r>
          </a:p>
          <a:p>
            <a:pPr defTabSz="914400"/>
            <a:r>
              <a:rPr lang="en-US" dirty="0"/>
              <a:t>Other SSMS shortcuts &amp; tricks</a:t>
            </a:r>
          </a:p>
          <a:p>
            <a:pPr defTabSz="914400"/>
            <a:r>
              <a:rPr lang="en-US" dirty="0"/>
              <a:t>Windows keyboard shortcuts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48945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Shortcut to a better Control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5766816" cy="486226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Create a folder and name it this: </a:t>
            </a:r>
          </a:p>
          <a:p>
            <a:pPr lvl="1"/>
            <a:r>
              <a:rPr lang="en-US" dirty="0"/>
              <a:t>Admin.{ED7BA470-8E54-465E-825C-99712043E01C}</a:t>
            </a:r>
          </a:p>
          <a:p>
            <a:r>
              <a:rPr lang="en-US" dirty="0"/>
              <a:t>The “Magic GUID” will create a folder called “Admin” that contains a direct shortcut to every single Control Panel option</a:t>
            </a:r>
          </a:p>
          <a:p>
            <a:pPr lvl="1"/>
            <a:r>
              <a:rPr lang="en-US" dirty="0"/>
              <a:t>Nothing special about the word “Admin”</a:t>
            </a:r>
          </a:p>
          <a:p>
            <a:r>
              <a:rPr lang="en-US" dirty="0"/>
              <a:t>Flattens all the nested Control Panel pages into a single list</a:t>
            </a:r>
          </a:p>
          <a:p>
            <a:r>
              <a:rPr lang="en-US" dirty="0"/>
              <a:t>Works on all currently supported versions of Windows</a:t>
            </a:r>
          </a:p>
          <a:p>
            <a:pPr lvl="1"/>
            <a:r>
              <a:rPr lang="en-US" dirty="0"/>
              <a:t>Sorry XP users! </a:t>
            </a:r>
          </a:p>
        </p:txBody>
      </p:sp>
      <p:pic>
        <p:nvPicPr>
          <p:cNvPr id="7" name="CFC94D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98339" y="2159925"/>
            <a:ext cx="5260975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7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Shortcut to a better Control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Microsoft publishes a list of “Canonical Names of Control Panel Items”</a:t>
            </a:r>
          </a:p>
          <a:p>
            <a:pPr lvl="1"/>
            <a:r>
              <a:rPr lang="en-US" dirty="0">
                <a:hlinkClick r:id="rId3"/>
              </a:rPr>
              <a:t>http://go.am2.co/MagicGuids</a:t>
            </a:r>
            <a:endParaRPr lang="en-US" dirty="0"/>
          </a:p>
          <a:p>
            <a:pPr lvl="1"/>
            <a:r>
              <a:rPr lang="en-US" dirty="0"/>
              <a:t>This doesn’t work with new-style Windows 10 Settings</a:t>
            </a:r>
          </a:p>
          <a:p>
            <a:pPr lvl="1"/>
            <a:endParaRPr lang="en-US" dirty="0"/>
          </a:p>
          <a:p>
            <a:r>
              <a:rPr lang="en-US" dirty="0"/>
              <a:t>Windows Update.{36eef7db-88ad-4e81-ad49-0e313f0c35f8}</a:t>
            </a:r>
          </a:p>
          <a:p>
            <a:pPr lvl="1"/>
            <a:r>
              <a:rPr lang="en-US" dirty="0"/>
              <a:t>This doesn’t work on Windows 10</a:t>
            </a:r>
          </a:p>
          <a:p>
            <a:r>
              <a:rPr lang="en-US" dirty="0"/>
              <a:t>MPIO.{AB3BE6AA-7561-4838-AB77-ACF8427DF426}</a:t>
            </a:r>
          </a:p>
          <a:p>
            <a:pPr lvl="1"/>
            <a:r>
              <a:rPr lang="en-US" dirty="0"/>
              <a:t>Server OS version only</a:t>
            </a:r>
          </a:p>
        </p:txBody>
      </p:sp>
    </p:spTree>
    <p:extLst>
      <p:ext uri="{BB962C8B-B14F-4D97-AF65-F5344CB8AC3E}">
        <p14:creationId xmlns:p14="http://schemas.microsoft.com/office/powerpoint/2010/main" val="9735458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as (a) different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Shift + Right-Click</a:t>
            </a:r>
          </a:p>
          <a:p>
            <a:r>
              <a:rPr lang="en-US" dirty="0"/>
              <a:t>Right-Click from Win10 Start Menu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1051"/>
          <a:stretch/>
        </p:blipFill>
        <p:spPr>
          <a:xfrm>
            <a:off x="0" y="3271031"/>
            <a:ext cx="6229350" cy="3058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6327"/>
          <a:stretch/>
        </p:blipFill>
        <p:spPr>
          <a:xfrm>
            <a:off x="6173776" y="3271031"/>
            <a:ext cx="6913245" cy="305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260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: Enter-</a:t>
            </a:r>
            <a:r>
              <a:rPr lang="en-US" dirty="0" err="1"/>
              <a:t>PsSession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1670132"/>
          </a:xfrm>
        </p:spPr>
        <p:txBody>
          <a:bodyPr>
            <a:normAutofit fontScale="92500"/>
          </a:bodyPr>
          <a:lstStyle/>
          <a:p>
            <a:r>
              <a:rPr lang="en-US" dirty="0"/>
              <a:t>Remote Desktop for PowerShell</a:t>
            </a:r>
          </a:p>
          <a:p>
            <a:r>
              <a:rPr lang="en-US" dirty="0"/>
              <a:t>Starts an interactive session with a remote computer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77" y="3463283"/>
            <a:ext cx="10722517" cy="27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70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9" y="103291"/>
            <a:ext cx="4394812" cy="439481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43364" y="2088123"/>
            <a:ext cx="4539240" cy="3855170"/>
            <a:chOff x="668864" y="1747646"/>
            <a:chExt cx="4539240" cy="3855170"/>
          </a:xfrm>
        </p:grpSpPr>
        <p:grpSp>
          <p:nvGrpSpPr>
            <p:cNvPr id="8" name="Group 7"/>
            <p:cNvGrpSpPr/>
            <p:nvPr/>
          </p:nvGrpSpPr>
          <p:grpSpPr>
            <a:xfrm>
              <a:off x="704392" y="2835927"/>
              <a:ext cx="2350816" cy="601844"/>
              <a:chOff x="677334" y="6036327"/>
              <a:chExt cx="2350816" cy="601844"/>
            </a:xfrm>
          </p:grpSpPr>
          <p:pic>
            <p:nvPicPr>
              <p:cNvPr id="6" name="Picture 2" descr="http://tomjamieson.com/wp-content/uploads/2013/11/twitter-logo-blue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334" y="6036327"/>
                <a:ext cx="740282" cy="6018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417616" y="6066904"/>
                <a:ext cx="16105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@</a:t>
                </a:r>
                <a:r>
                  <a:rPr lang="en-US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AMtwo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668864" y="3793078"/>
              <a:ext cx="4539240" cy="751418"/>
              <a:chOff x="668864" y="3793078"/>
              <a:chExt cx="4539240" cy="751418"/>
            </a:xfrm>
          </p:grpSpPr>
          <p:pic>
            <p:nvPicPr>
              <p:cNvPr id="17" name="Picture 2" descr="http://randyjensenonline.com/thoughts/wp-content/uploads/2010/07/wordpressLogoSolo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8864" y="3793078"/>
                <a:ext cx="751418" cy="751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430615" y="3918769"/>
                <a:ext cx="37774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www.am2.co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77334" y="4902835"/>
              <a:ext cx="4203009" cy="699981"/>
              <a:chOff x="3984658" y="5163897"/>
              <a:chExt cx="4203009" cy="699981"/>
            </a:xfrm>
          </p:grpSpPr>
          <p:pic>
            <p:nvPicPr>
              <p:cNvPr id="1026" name="Picture 2" descr="http://www.madtownseo.com/wp-content/uploads/2014/07/linkedin-logo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4658" y="5163897"/>
                <a:ext cx="792058" cy="699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4724939" y="5283054"/>
                <a:ext cx="34627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linkedin.com/in/</a:t>
                </a:r>
                <a:r>
                  <a:rPr lang="en-US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AMtwo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77334" y="1747646"/>
              <a:ext cx="2996986" cy="811713"/>
              <a:chOff x="641618" y="5093820"/>
              <a:chExt cx="2996986" cy="811713"/>
            </a:xfrm>
          </p:grpSpPr>
          <p:pic>
            <p:nvPicPr>
              <p:cNvPr id="1030" name="Picture 6" descr="https://lh6.ggpht.com/doFtR_H-dXJH0Mnm0zVchxrv0cWBy3O46_lWVYOnhY1M-cid2Tb7fX1FXPTyxx1BT24=w300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1618" y="5093820"/>
                <a:ext cx="811713" cy="8117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1489047" y="5268843"/>
                <a:ext cx="21495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Andy@am2.co</a:t>
                </a: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07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Whoami</a:t>
            </a:r>
            <a:r>
              <a:rPr lang="en-US" dirty="0"/>
              <a:t> /</a:t>
            </a:r>
            <a:r>
              <a:rPr lang="en-US" dirty="0" err="1"/>
              <a:t>priv</a:t>
            </a:r>
            <a:endParaRPr lang="en-US" dirty="0"/>
          </a:p>
          <a:p>
            <a:pPr lvl="1"/>
            <a:r>
              <a:rPr lang="en-US" dirty="0"/>
              <a:t>Remember, you need to do this as the service account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EXEC </a:t>
            </a:r>
            <a:r>
              <a:rPr lang="en-US" sz="3600" dirty="0" err="1">
                <a:latin typeface="Consolas" panose="020B0609020204030204" pitchFamily="49" charset="0"/>
              </a:rPr>
              <a:t>xp_cmdshell</a:t>
            </a:r>
            <a:r>
              <a:rPr lang="en-US" sz="3600" dirty="0">
                <a:latin typeface="Consolas" panose="020B0609020204030204" pitchFamily="49" charset="0"/>
              </a:rPr>
              <a:t> '</a:t>
            </a:r>
            <a:r>
              <a:rPr lang="en-US" sz="3600" dirty="0" err="1">
                <a:latin typeface="Consolas" panose="020B0609020204030204" pitchFamily="49" charset="0"/>
              </a:rPr>
              <a:t>whoami</a:t>
            </a:r>
            <a:r>
              <a:rPr lang="en-US" sz="3600" dirty="0">
                <a:latin typeface="Consolas" panose="020B0609020204030204" pitchFamily="49" charset="0"/>
              </a:rPr>
              <a:t> /</a:t>
            </a:r>
            <a:r>
              <a:rPr lang="en-US" sz="3600" dirty="0" err="1">
                <a:latin typeface="Consolas" panose="020B0609020204030204" pitchFamily="49" charset="0"/>
              </a:rPr>
              <a:t>priv</a:t>
            </a:r>
            <a:r>
              <a:rPr lang="en-US" sz="3600" dirty="0">
                <a:latin typeface="Consolas" panose="020B0609020204030204" pitchFamily="49" charset="0"/>
              </a:rPr>
              <a:t>'</a:t>
            </a:r>
          </a:p>
          <a:p>
            <a:pPr lvl="1"/>
            <a:r>
              <a:rPr lang="en-US" dirty="0"/>
              <a:t>If enabled</a:t>
            </a:r>
          </a:p>
          <a:p>
            <a:pPr lvl="1"/>
            <a:r>
              <a:rPr lang="en-US" dirty="0"/>
              <a:t>If no proxy account</a:t>
            </a:r>
          </a:p>
        </p:txBody>
      </p:sp>
    </p:spTree>
    <p:extLst>
      <p:ext uri="{BB962C8B-B14F-4D97-AF65-F5344CB8AC3E}">
        <p14:creationId xmlns:p14="http://schemas.microsoft.com/office/powerpoint/2010/main" val="2488549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Combine three shortcuts:</a:t>
            </a:r>
          </a:p>
          <a:p>
            <a:endParaRPr lang="en-US" dirty="0"/>
          </a:p>
          <a:p>
            <a:r>
              <a:rPr lang="en-US" dirty="0"/>
              <a:t>Run PowerShell prompt as a different user</a:t>
            </a:r>
          </a:p>
          <a:p>
            <a:pPr lvl="1"/>
            <a:r>
              <a:rPr lang="en-US" dirty="0"/>
              <a:t>Shift + Right-Click</a:t>
            </a:r>
          </a:p>
          <a:p>
            <a:r>
              <a:rPr lang="en-US" dirty="0"/>
              <a:t>Use Enter-</a:t>
            </a:r>
            <a:r>
              <a:rPr lang="en-US" dirty="0" err="1"/>
              <a:t>PsSession</a:t>
            </a:r>
            <a:r>
              <a:rPr lang="en-US" dirty="0"/>
              <a:t> to start a session on the server</a:t>
            </a:r>
          </a:p>
          <a:p>
            <a:r>
              <a:rPr lang="en-US" dirty="0"/>
              <a:t>Use </a:t>
            </a:r>
            <a:r>
              <a:rPr lang="en-US" dirty="0" err="1"/>
              <a:t>whoami</a:t>
            </a:r>
            <a:r>
              <a:rPr lang="en-US" dirty="0"/>
              <a:t> /</a:t>
            </a:r>
            <a:r>
              <a:rPr lang="en-US" dirty="0" err="1"/>
              <a:t>priv</a:t>
            </a:r>
            <a:r>
              <a:rPr lang="en-US" dirty="0"/>
              <a:t> to get your answer</a:t>
            </a:r>
          </a:p>
        </p:txBody>
      </p:sp>
    </p:spTree>
    <p:extLst>
      <p:ext uri="{BB962C8B-B14F-4D97-AF65-F5344CB8AC3E}">
        <p14:creationId xmlns:p14="http://schemas.microsoft.com/office/powerpoint/2010/main" val="23988412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PS C:\&gt;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Enter-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PsSession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ServerName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ServerName</a:t>
            </a:r>
            <a:r>
              <a:rPr lang="en-US" dirty="0">
                <a:latin typeface="Consolas" panose="020B0609020204030204" pitchFamily="49" charset="0"/>
              </a:rPr>
              <a:t>]: PS C:\&gt;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whoami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 /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priv</a:t>
            </a:r>
            <a:endParaRPr lang="en-US" b="1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PRIVILEGES INFORMATION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----------------------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Privilege Name                State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============================= ========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SeLockMemoryPrivilege</a:t>
            </a:r>
            <a:r>
              <a:rPr lang="en-US" dirty="0">
                <a:latin typeface="Consolas" panose="020B0609020204030204" pitchFamily="49" charset="0"/>
              </a:rPr>
              <a:t>         Enabled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SeManageVolumePrivilege</a:t>
            </a:r>
            <a:r>
              <a:rPr lang="en-US" dirty="0">
                <a:latin typeface="Consolas" panose="020B0609020204030204" pitchFamily="49" charset="0"/>
              </a:rPr>
              <a:t>       Enabled</a:t>
            </a:r>
          </a:p>
        </p:txBody>
      </p:sp>
    </p:spTree>
    <p:extLst>
      <p:ext uri="{BB962C8B-B14F-4D97-AF65-F5344CB8AC3E}">
        <p14:creationId xmlns:p14="http://schemas.microsoft.com/office/powerpoint/2010/main" val="17609520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Screen on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HKLM\System\</a:t>
            </a:r>
            <a:r>
              <a:rPr lang="en-US" b="1" dirty="0" err="1"/>
              <a:t>CurrentControlSet</a:t>
            </a:r>
            <a:r>
              <a:rPr lang="en-US" b="1" dirty="0"/>
              <a:t>\Services\</a:t>
            </a:r>
            <a:br>
              <a:rPr lang="en-US" b="1" dirty="0"/>
            </a:br>
            <a:r>
              <a:rPr lang="en-US" b="1" dirty="0" err="1"/>
              <a:t>kbdhid</a:t>
            </a:r>
            <a:r>
              <a:rPr lang="en-US" b="1" dirty="0"/>
              <a:t>\Parameters</a:t>
            </a:r>
          </a:p>
          <a:p>
            <a:r>
              <a:rPr lang="en-US" dirty="0"/>
              <a:t>Create a value named </a:t>
            </a:r>
            <a:r>
              <a:rPr lang="en-US" b="1" dirty="0" err="1"/>
              <a:t>CrashOnCtrlScroll</a:t>
            </a:r>
            <a:endParaRPr lang="en-US" dirty="0"/>
          </a:p>
          <a:p>
            <a:r>
              <a:rPr lang="en-US" dirty="0"/>
              <a:t>Set it equal to a REG_DWORD value of 0x01</a:t>
            </a:r>
          </a:p>
          <a:p>
            <a:r>
              <a:rPr lang="en-US" dirty="0"/>
              <a:t>Hold right-Control &amp; tap Scroll Lock twice</a:t>
            </a:r>
          </a:p>
          <a:p>
            <a:endParaRPr lang="en-US" dirty="0"/>
          </a:p>
          <a:p>
            <a:r>
              <a:rPr lang="en-US" dirty="0"/>
              <a:t>From David Klee</a:t>
            </a:r>
          </a:p>
          <a:p>
            <a:pPr lvl="1"/>
            <a:r>
              <a:rPr lang="en-US" dirty="0">
                <a:hlinkClick r:id="rId2"/>
              </a:rPr>
              <a:t>http://www.davidklee.net/2015/11/30/summon-blue-screens-of-death-for-testing-purposes-only-of-course/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358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59" t="3185" r="5976" b="8638"/>
          <a:stretch/>
        </p:blipFill>
        <p:spPr>
          <a:xfrm>
            <a:off x="-29882" y="-20472"/>
            <a:ext cx="12227184" cy="689894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157545" y="3783724"/>
            <a:ext cx="2049517" cy="0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8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Pause the SQL Server service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Allows connected users to continue work</a:t>
            </a:r>
          </a:p>
          <a:p>
            <a:r>
              <a:rPr lang="en-US" dirty="0"/>
              <a:t>Prevents new connections</a:t>
            </a:r>
          </a:p>
          <a:p>
            <a:endParaRPr lang="en-US" dirty="0"/>
          </a:p>
          <a:p>
            <a:r>
              <a:rPr lang="en-US" dirty="0"/>
              <a:t>Error: 17142, Severity: 14, State: 0.</a:t>
            </a:r>
            <a:br>
              <a:rPr lang="en-US" dirty="0"/>
            </a:br>
            <a:r>
              <a:rPr lang="en-US" dirty="0"/>
              <a:t>SQL Server service has been paused. No new connections will be allowed. </a:t>
            </a:r>
            <a:br>
              <a:rPr lang="en-US" dirty="0"/>
            </a:br>
            <a:r>
              <a:rPr lang="en-US" dirty="0"/>
              <a:t>To resume the service, use SQL Computer Manager or the Services application in Control Panel.</a:t>
            </a:r>
          </a:p>
          <a:p>
            <a:r>
              <a:rPr lang="en-US" dirty="0"/>
              <a:t>Error: 18456, Severity: 14, State: 13.</a:t>
            </a:r>
            <a:br>
              <a:rPr lang="en-US" dirty="0"/>
            </a:br>
            <a:r>
              <a:rPr lang="en-US" dirty="0"/>
              <a:t>Login failed for user ''. Reason: SQL Server service is paused. </a:t>
            </a:r>
            <a:br>
              <a:rPr lang="en-US" dirty="0"/>
            </a:br>
            <a:r>
              <a:rPr lang="en-US" dirty="0"/>
              <a:t>No new connections can be accepted at this time. [CLIENT: &lt;local machine&gt;]</a:t>
            </a:r>
          </a:p>
          <a:p>
            <a:endParaRPr lang="en-US" dirty="0"/>
          </a:p>
          <a:p>
            <a:r>
              <a:rPr lang="en-US" dirty="0"/>
              <a:t>From Tom </a:t>
            </a:r>
            <a:r>
              <a:rPr lang="en-US" dirty="0" err="1"/>
              <a:t>LaRock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http://thomaslarock.com/2016/01/pause-sql-server-service-before-restarting/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336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turn!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your favorite shortcuts &amp; tricks?</a:t>
            </a:r>
          </a:p>
          <a:p>
            <a:r>
              <a:rPr lang="en-US" dirty="0"/>
              <a:t>Share in the #</a:t>
            </a:r>
            <a:r>
              <a:rPr lang="en-US" dirty="0" err="1"/>
              <a:t>DBAFundamentals</a:t>
            </a:r>
            <a:r>
              <a:rPr lang="en-US" dirty="0"/>
              <a:t> slack channel. Keep the conversation going after this session</a:t>
            </a:r>
          </a:p>
          <a:p>
            <a:pPr lvl="1"/>
            <a:r>
              <a:rPr lang="en-US" dirty="0">
                <a:hlinkClick r:id="rId3"/>
              </a:rPr>
              <a:t>www.dbatools.io/slack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3093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http://www.am2.co/shortcuts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24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Twitter?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the SQL Community hangs out</a:t>
            </a:r>
          </a:p>
          <a:p>
            <a:r>
              <a:rPr lang="en-US" dirty="0"/>
              <a:t>#</a:t>
            </a:r>
            <a:r>
              <a:rPr lang="en-US" dirty="0" err="1"/>
              <a:t>sqlhelp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Free real-time help</a:t>
            </a:r>
          </a:p>
          <a:p>
            <a:endParaRPr lang="en-US" dirty="0"/>
          </a:p>
        </p:txBody>
      </p:sp>
      <p:pic>
        <p:nvPicPr>
          <p:cNvPr id="1026" name="Picture 2" descr="https://upload.wikimedia.org/wikipedia/en/thumb/9/9f/Twitter_bird_logo_2012.svg/1259px-Twitter_bird_logo_201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688" y="2779292"/>
            <a:ext cx="3693463" cy="300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73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Slack?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nvarchar</a:t>
            </a:r>
            <a:r>
              <a:rPr lang="en-US" dirty="0"/>
              <a:t>(140) isn’t enough</a:t>
            </a:r>
          </a:p>
          <a:p>
            <a:r>
              <a:rPr lang="en-US" dirty="0"/>
              <a:t>#</a:t>
            </a:r>
            <a:r>
              <a:rPr lang="en-US" dirty="0" err="1"/>
              <a:t>sqlhelp</a:t>
            </a:r>
            <a:r>
              <a:rPr lang="en-US" dirty="0"/>
              <a:t> #</a:t>
            </a:r>
            <a:r>
              <a:rPr lang="en-US" dirty="0" err="1"/>
              <a:t>powershellhelp</a:t>
            </a:r>
            <a:r>
              <a:rPr lang="en-US" dirty="0"/>
              <a:t> </a:t>
            </a:r>
            <a:r>
              <a:rPr lang="en-US" b="1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b="1" dirty="0" err="1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dbafundamentals</a:t>
            </a:r>
            <a:endParaRPr lang="en-US" b="1" dirty="0">
              <a:solidFill>
                <a:schemeClr val="accent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dirty="0">
                <a:hlinkClick r:id="rId3"/>
              </a:rPr>
              <a:t>http://</a:t>
            </a:r>
            <a:r>
              <a:rPr lang="en-US" dirty="0">
                <a:hlinkClick r:id="rId4" action="ppaction://hlinkfile"/>
              </a:rPr>
              <a:t>SQLslack.com</a:t>
            </a:r>
            <a:r>
              <a:rPr lang="en-US" dirty="0"/>
              <a:t> for details</a:t>
            </a:r>
          </a:p>
          <a:p>
            <a:endParaRPr lang="en-US" dirty="0"/>
          </a:p>
        </p:txBody>
      </p:sp>
      <p:pic>
        <p:nvPicPr>
          <p:cNvPr id="2052" name="Picture 4" descr="http://kpcbweb2.s3.amazonaws.com/companies/542/logo/original/slack-logo_large.png?141532044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5" b="15231"/>
          <a:stretch/>
        </p:blipFill>
        <p:spPr bwMode="auto">
          <a:xfrm>
            <a:off x="1593181" y="3856119"/>
            <a:ext cx="9310437" cy="247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40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Tell me what you don’t like</a:t>
            </a:r>
          </a:p>
          <a:p>
            <a:endParaRPr lang="en-US" dirty="0"/>
          </a:p>
          <a:p>
            <a:r>
              <a:rPr lang="en-US" dirty="0"/>
              <a:t>Tell me what can be better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Tell me what you like</a:t>
            </a:r>
            <a:endParaRPr lang="en-US" dirty="0"/>
          </a:p>
        </p:txBody>
      </p:sp>
      <p:pic>
        <p:nvPicPr>
          <p:cNvPr id="3074" name="Picture 2" descr="https://upload.wikimedia.org/wikipedia/commons/thumb/c/ce/Emoji_u1f44d.svg/2000px-Emoji_u1f44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32" y="1955127"/>
            <a:ext cx="4139535" cy="41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300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I'm also </a:t>
            </a:r>
            <a:r>
              <a:rPr lang="en-US" sz="4800" dirty="0" err="1"/>
              <a:t>gonna</a:t>
            </a:r>
            <a:r>
              <a:rPr lang="en-US" sz="4800" dirty="0"/>
              <a:t> need you to go ahead </a:t>
            </a:r>
            <a:br>
              <a:rPr lang="en-US" sz="4800" dirty="0"/>
            </a:br>
            <a:r>
              <a:rPr lang="en-US" sz="4800" dirty="0"/>
              <a:t>and silence your cell phones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Yea…….You apparently didn’t put one of the new coversheets on your TPS reports.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23733" y="1905000"/>
            <a:ext cx="7586133" cy="4267200"/>
          </a:xfrm>
        </p:spPr>
      </p:pic>
    </p:spTree>
    <p:extLst>
      <p:ext uri="{BB962C8B-B14F-4D97-AF65-F5344CB8AC3E}">
        <p14:creationId xmlns:p14="http://schemas.microsoft.com/office/powerpoint/2010/main" val="7440026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639CFBDD-0039-4FC3-8014-C7329DF87185}" vid="{0EB676A9-DF0C-4F43-BB55-4C597466CABB}"/>
    </a:ext>
  </a:extLst>
</a:theme>
</file>

<file path=ppt/theme/theme2.xml><?xml version="1.0" encoding="utf-8"?>
<a:theme xmlns:a="http://schemas.openxmlformats.org/drawingml/2006/main" name="1_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808456AB-DCC2-4FB7-B836-07C8D553CABA}" vid="{449CEFA5-3259-4164-A0F6-3BA95F3BF5D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~Presentation_template_2017</Template>
  <TotalTime>30960</TotalTime>
  <Words>1986</Words>
  <Application>Microsoft Office PowerPoint</Application>
  <PresentationFormat>Widescreen</PresentationFormat>
  <Paragraphs>367</Paragraphs>
  <Slides>57</Slides>
  <Notes>43</Notes>
  <HiddenSlides>3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Calibri</vt:lpstr>
      <vt:lpstr>Consolas</vt:lpstr>
      <vt:lpstr>Segoe UI Light</vt:lpstr>
      <vt:lpstr>Segoe UI Semibold</vt:lpstr>
      <vt:lpstr>Wingdings</vt:lpstr>
      <vt:lpstr>Wingdings 2</vt:lpstr>
      <vt:lpstr>WidescreenPres</vt:lpstr>
      <vt:lpstr>1_WidescreenPres</vt:lpstr>
      <vt:lpstr>Shortcuts from an Impatient DBA</vt:lpstr>
      <vt:lpstr>Andy Mallon</vt:lpstr>
      <vt:lpstr>PowerPoint Presentation</vt:lpstr>
      <vt:lpstr>Community Ambassador</vt:lpstr>
      <vt:lpstr>Contact Info</vt:lpstr>
      <vt:lpstr>Who uses Twitter?</vt:lpstr>
      <vt:lpstr>Who uses Slack?</vt:lpstr>
      <vt:lpstr>Session Feedback</vt:lpstr>
      <vt:lpstr>I'm also gonna need you to go ahead  and silence your cell phones</vt:lpstr>
      <vt:lpstr>Why are we here?</vt:lpstr>
      <vt:lpstr>Agenda</vt:lpstr>
      <vt:lpstr>Cheat Sheet – am2.co/cheats</vt:lpstr>
      <vt:lpstr>SSMS keyboard shortcuts</vt:lpstr>
      <vt:lpstr>SSMS Keyboard shortcuts</vt:lpstr>
      <vt:lpstr>More SSMS Keyboard shortcuts</vt:lpstr>
      <vt:lpstr>CTRL + SHIFT + V</vt:lpstr>
      <vt:lpstr>CTRL + ]</vt:lpstr>
      <vt:lpstr>CTRL + SHIFT + M</vt:lpstr>
      <vt:lpstr>SSMS Query Shortcuts</vt:lpstr>
      <vt:lpstr>SSMS Query Shortcuts</vt:lpstr>
      <vt:lpstr>ALT + SHIFT + Arrow ALT + DRAG</vt:lpstr>
      <vt:lpstr>ALT + SHIFT + Arrow …In Microsoft Word</vt:lpstr>
      <vt:lpstr>Other SSMS shortcuts &amp; tricks</vt:lpstr>
      <vt:lpstr>Remapping SSMS Shortcuts</vt:lpstr>
      <vt:lpstr>SSMS has a web browser built-in</vt:lpstr>
      <vt:lpstr>Management Studio Drag</vt:lpstr>
      <vt:lpstr>All the columns</vt:lpstr>
      <vt:lpstr>Comment out your comments</vt:lpstr>
      <vt:lpstr>Wild about wildcards</vt:lpstr>
      <vt:lpstr>Execute code as a different user</vt:lpstr>
      <vt:lpstr>Results as separate tab</vt:lpstr>
      <vt:lpstr>Include query in result set</vt:lpstr>
      <vt:lpstr>Line numbers in SSMS</vt:lpstr>
      <vt:lpstr>Line numbers in SSMS</vt:lpstr>
      <vt:lpstr>Scroll bar “map mode”</vt:lpstr>
      <vt:lpstr>Save changes to the following items?</vt:lpstr>
      <vt:lpstr>Don’t bother saving</vt:lpstr>
      <vt:lpstr>GO</vt:lpstr>
      <vt:lpstr>GO have some fun</vt:lpstr>
      <vt:lpstr>How to find the Service Account</vt:lpstr>
      <vt:lpstr>Windows keyboard shortcuts</vt:lpstr>
      <vt:lpstr>Windows Shortcuts</vt:lpstr>
      <vt:lpstr>Win + [Arrow keys]</vt:lpstr>
      <vt:lpstr>Virtual Desktops (Windows 10)</vt:lpstr>
      <vt:lpstr>Other Windows shortcuts &amp; tricks</vt:lpstr>
      <vt:lpstr>Shortcut to a better Control Panel</vt:lpstr>
      <vt:lpstr>Shortcut to a better Control Panel</vt:lpstr>
      <vt:lpstr>Run as (a) different user</vt:lpstr>
      <vt:lpstr>Powershell: Enter-PsSession</vt:lpstr>
      <vt:lpstr>Is Lock Pages In Memory enabled?</vt:lpstr>
      <vt:lpstr>Is Lock Pages In Memory enabled?</vt:lpstr>
      <vt:lpstr>Is Lock Pages In Memory enabled?</vt:lpstr>
      <vt:lpstr>Blue Screen on Demand</vt:lpstr>
      <vt:lpstr>PowerPoint Presentation</vt:lpstr>
      <vt:lpstr>Pause the SQL Server service </vt:lpstr>
      <vt:lpstr>Your turn!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Shortcuts from an Impatient DBA</dc:title>
  <dc:creator>Andy Mallon</dc:creator>
  <cp:lastModifiedBy>Andy Mallon</cp:lastModifiedBy>
  <cp:revision>135</cp:revision>
  <dcterms:created xsi:type="dcterms:W3CDTF">2015-05-02T15:20:16Z</dcterms:created>
  <dcterms:modified xsi:type="dcterms:W3CDTF">2017-09-19T17:07:27Z</dcterms:modified>
</cp:coreProperties>
</file>